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83" r:id="rId4"/>
    <p:sldId id="285" r:id="rId5"/>
    <p:sldId id="284" r:id="rId6"/>
    <p:sldId id="259" r:id="rId7"/>
    <p:sldId id="258" r:id="rId8"/>
    <p:sldId id="260" r:id="rId9"/>
    <p:sldId id="265" r:id="rId10"/>
    <p:sldId id="261" r:id="rId11"/>
    <p:sldId id="262" r:id="rId12"/>
    <p:sldId id="263" r:id="rId13"/>
    <p:sldId id="264"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6" r:id="rId31"/>
    <p:sldId id="282" r:id="rId32"/>
    <p:sldId id="295" r:id="rId33"/>
    <p:sldId id="296" r:id="rId34"/>
    <p:sldId id="287" r:id="rId35"/>
    <p:sldId id="288" r:id="rId36"/>
    <p:sldId id="289" r:id="rId37"/>
    <p:sldId id="290" r:id="rId38"/>
    <p:sldId id="291" r:id="rId39"/>
    <p:sldId id="293" r:id="rId40"/>
    <p:sldId id="294"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545" autoAdjust="0"/>
  </p:normalViewPr>
  <p:slideViewPr>
    <p:cSldViewPr snapToGrid="0">
      <p:cViewPr varScale="1">
        <p:scale>
          <a:sx n="65" d="100"/>
          <a:sy n="65" d="100"/>
        </p:scale>
        <p:origin x="9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B63465-C9D8-42E9-A022-7555723C665E}" type="datetimeFigureOut">
              <a:rPr lang="en-US" smtClean="0"/>
              <a:t>8/28/2022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92663-DDA2-4B14-926B-D75C779A1F87}" type="slidenum">
              <a:rPr lang="en-US" smtClean="0"/>
              <a:t>‹#›</a:t>
            </a:fld>
            <a:endParaRPr lang="en-US"/>
          </a:p>
        </p:txBody>
      </p:sp>
    </p:spTree>
    <p:extLst>
      <p:ext uri="{BB962C8B-B14F-4D97-AF65-F5344CB8AC3E}">
        <p14:creationId xmlns:p14="http://schemas.microsoft.com/office/powerpoint/2010/main" val="981293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Feedback from higher areas</a:t>
            </a:r>
            <a:endParaRPr lang="en-US" dirty="0"/>
          </a:p>
        </p:txBody>
      </p:sp>
      <p:sp>
        <p:nvSpPr>
          <p:cNvPr id="4" name="Slide Number Placeholder 3"/>
          <p:cNvSpPr>
            <a:spLocks noGrp="1"/>
          </p:cNvSpPr>
          <p:nvPr>
            <p:ph type="sldNum" sz="quarter" idx="10"/>
          </p:nvPr>
        </p:nvSpPr>
        <p:spPr/>
        <p:txBody>
          <a:bodyPr/>
          <a:lstStyle/>
          <a:p>
            <a:fld id="{44892663-DDA2-4B14-926B-D75C779A1F87}" type="slidenum">
              <a:rPr lang="en-US" smtClean="0"/>
              <a:t>15</a:t>
            </a:fld>
            <a:endParaRPr lang="en-US"/>
          </a:p>
        </p:txBody>
      </p:sp>
    </p:spTree>
    <p:extLst>
      <p:ext uri="{BB962C8B-B14F-4D97-AF65-F5344CB8AC3E}">
        <p14:creationId xmlns:p14="http://schemas.microsoft.com/office/powerpoint/2010/main" val="306279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Response to small stimulus inside receptive field, later 4c was activated first</a:t>
            </a:r>
            <a:endParaRPr lang="en-US" dirty="0"/>
          </a:p>
        </p:txBody>
      </p:sp>
      <p:sp>
        <p:nvSpPr>
          <p:cNvPr id="4" name="Slide Number Placeholder 3"/>
          <p:cNvSpPr>
            <a:spLocks noGrp="1"/>
          </p:cNvSpPr>
          <p:nvPr>
            <p:ph type="sldNum" sz="quarter" idx="10"/>
          </p:nvPr>
        </p:nvSpPr>
        <p:spPr/>
        <p:txBody>
          <a:bodyPr/>
          <a:lstStyle/>
          <a:p>
            <a:fld id="{44892663-DDA2-4B14-926B-D75C779A1F87}" type="slidenum">
              <a:rPr lang="en-US" smtClean="0"/>
              <a:t>16</a:t>
            </a:fld>
            <a:endParaRPr lang="en-US"/>
          </a:p>
        </p:txBody>
      </p:sp>
    </p:spTree>
    <p:extLst>
      <p:ext uri="{BB962C8B-B14F-4D97-AF65-F5344CB8AC3E}">
        <p14:creationId xmlns:p14="http://schemas.microsoft.com/office/powerpoint/2010/main" val="2215455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surround</a:t>
            </a:r>
            <a:endParaRPr lang="en-US" dirty="0"/>
          </a:p>
        </p:txBody>
      </p:sp>
      <p:sp>
        <p:nvSpPr>
          <p:cNvPr id="4" name="Slide Number Placeholder 3"/>
          <p:cNvSpPr>
            <a:spLocks noGrp="1"/>
          </p:cNvSpPr>
          <p:nvPr>
            <p:ph type="sldNum" sz="quarter" idx="10"/>
          </p:nvPr>
        </p:nvSpPr>
        <p:spPr/>
        <p:txBody>
          <a:bodyPr/>
          <a:lstStyle/>
          <a:p>
            <a:fld id="{44892663-DDA2-4B14-926B-D75C779A1F87}" type="slidenum">
              <a:rPr lang="en-US" smtClean="0"/>
              <a:t>17</a:t>
            </a:fld>
            <a:endParaRPr lang="en-US"/>
          </a:p>
        </p:txBody>
      </p:sp>
    </p:spTree>
    <p:extLst>
      <p:ext uri="{BB962C8B-B14F-4D97-AF65-F5344CB8AC3E}">
        <p14:creationId xmlns:p14="http://schemas.microsoft.com/office/powerpoint/2010/main" val="1810269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92663-DDA2-4B14-926B-D75C779A1F87}" type="slidenum">
              <a:rPr lang="en-US" smtClean="0"/>
              <a:t>18</a:t>
            </a:fld>
            <a:endParaRPr lang="en-US"/>
          </a:p>
        </p:txBody>
      </p:sp>
    </p:spTree>
    <p:extLst>
      <p:ext uri="{BB962C8B-B14F-4D97-AF65-F5344CB8AC3E}">
        <p14:creationId xmlns:p14="http://schemas.microsoft.com/office/powerpoint/2010/main" val="2694961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from LGN carry visual</a:t>
            </a:r>
            <a:r>
              <a:rPr lang="en-US" baseline="0" dirty="0" smtClean="0"/>
              <a:t> information to the receptive field, long range horizontal connections within V1 carry the visual information from near surround to V1 column, and feedback connections from higher visual areas carry the visual information from far surround </a:t>
            </a:r>
            <a:endParaRPr lang="en-US" dirty="0"/>
          </a:p>
        </p:txBody>
      </p:sp>
      <p:sp>
        <p:nvSpPr>
          <p:cNvPr id="4" name="Slide Number Placeholder 3"/>
          <p:cNvSpPr>
            <a:spLocks noGrp="1"/>
          </p:cNvSpPr>
          <p:nvPr>
            <p:ph type="sldNum" sz="quarter" idx="10"/>
          </p:nvPr>
        </p:nvSpPr>
        <p:spPr/>
        <p:txBody>
          <a:bodyPr/>
          <a:lstStyle/>
          <a:p>
            <a:fld id="{44892663-DDA2-4B14-926B-D75C779A1F87}" type="slidenum">
              <a:rPr lang="en-US" smtClean="0"/>
              <a:t>19</a:t>
            </a:fld>
            <a:endParaRPr lang="en-US"/>
          </a:p>
        </p:txBody>
      </p:sp>
    </p:spTree>
    <p:extLst>
      <p:ext uri="{BB962C8B-B14F-4D97-AF65-F5344CB8AC3E}">
        <p14:creationId xmlns:p14="http://schemas.microsoft.com/office/powerpoint/2010/main" val="3157207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A39476-C140-42DF-ACC3-B022B89234EC}" type="datetimeFigureOut">
              <a:rPr lang="en-US" smtClean="0"/>
              <a:t>8/28/2022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436C2B-2AE6-4169-8233-C1CDC18EBF64}" type="slidenum">
              <a:rPr lang="en-US" smtClean="0"/>
              <a:t>‹#›</a:t>
            </a:fld>
            <a:endParaRPr lang="en-US"/>
          </a:p>
        </p:txBody>
      </p:sp>
    </p:spTree>
    <p:extLst>
      <p:ext uri="{BB962C8B-B14F-4D97-AF65-F5344CB8AC3E}">
        <p14:creationId xmlns:p14="http://schemas.microsoft.com/office/powerpoint/2010/main" val="2087315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A39476-C140-42DF-ACC3-B022B89234EC}" type="datetimeFigureOut">
              <a:rPr lang="en-US" smtClean="0"/>
              <a:t>8/28/2022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436C2B-2AE6-4169-8233-C1CDC18EBF64}" type="slidenum">
              <a:rPr lang="en-US" smtClean="0"/>
              <a:t>‹#›</a:t>
            </a:fld>
            <a:endParaRPr lang="en-US"/>
          </a:p>
        </p:txBody>
      </p:sp>
    </p:spTree>
    <p:extLst>
      <p:ext uri="{BB962C8B-B14F-4D97-AF65-F5344CB8AC3E}">
        <p14:creationId xmlns:p14="http://schemas.microsoft.com/office/powerpoint/2010/main" val="3447118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A39476-C140-42DF-ACC3-B022B89234EC}" type="datetimeFigureOut">
              <a:rPr lang="en-US" smtClean="0"/>
              <a:t>8/28/2022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436C2B-2AE6-4169-8233-C1CDC18EBF64}" type="slidenum">
              <a:rPr lang="en-US" smtClean="0"/>
              <a:t>‹#›</a:t>
            </a:fld>
            <a:endParaRPr lang="en-US"/>
          </a:p>
        </p:txBody>
      </p:sp>
    </p:spTree>
    <p:extLst>
      <p:ext uri="{BB962C8B-B14F-4D97-AF65-F5344CB8AC3E}">
        <p14:creationId xmlns:p14="http://schemas.microsoft.com/office/powerpoint/2010/main" val="1403414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A39476-C140-42DF-ACC3-B022B89234EC}" type="datetimeFigureOut">
              <a:rPr lang="en-US" smtClean="0"/>
              <a:t>8/28/2022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436C2B-2AE6-4169-8233-C1CDC18EBF64}" type="slidenum">
              <a:rPr lang="en-US" smtClean="0"/>
              <a:t>‹#›</a:t>
            </a:fld>
            <a:endParaRPr lang="en-US"/>
          </a:p>
        </p:txBody>
      </p:sp>
    </p:spTree>
    <p:extLst>
      <p:ext uri="{BB962C8B-B14F-4D97-AF65-F5344CB8AC3E}">
        <p14:creationId xmlns:p14="http://schemas.microsoft.com/office/powerpoint/2010/main" val="3232679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CA39476-C140-42DF-ACC3-B022B89234EC}" type="datetimeFigureOut">
              <a:rPr lang="en-US" smtClean="0"/>
              <a:t>8/28/2022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436C2B-2AE6-4169-8233-C1CDC18EBF64}" type="slidenum">
              <a:rPr lang="en-US" smtClean="0"/>
              <a:t>‹#›</a:t>
            </a:fld>
            <a:endParaRPr lang="en-US"/>
          </a:p>
        </p:txBody>
      </p:sp>
    </p:spTree>
    <p:extLst>
      <p:ext uri="{BB962C8B-B14F-4D97-AF65-F5344CB8AC3E}">
        <p14:creationId xmlns:p14="http://schemas.microsoft.com/office/powerpoint/2010/main" val="478220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A39476-C140-42DF-ACC3-B022B89234EC}" type="datetimeFigureOut">
              <a:rPr lang="en-US" smtClean="0"/>
              <a:t>8/28/2022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436C2B-2AE6-4169-8233-C1CDC18EBF64}" type="slidenum">
              <a:rPr lang="en-US" smtClean="0"/>
              <a:t>‹#›</a:t>
            </a:fld>
            <a:endParaRPr lang="en-US"/>
          </a:p>
        </p:txBody>
      </p:sp>
    </p:spTree>
    <p:extLst>
      <p:ext uri="{BB962C8B-B14F-4D97-AF65-F5344CB8AC3E}">
        <p14:creationId xmlns:p14="http://schemas.microsoft.com/office/powerpoint/2010/main" val="127786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A39476-C140-42DF-ACC3-B022B89234EC}" type="datetimeFigureOut">
              <a:rPr lang="en-US" smtClean="0"/>
              <a:t>8/28/2022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436C2B-2AE6-4169-8233-C1CDC18EBF64}" type="slidenum">
              <a:rPr lang="en-US" smtClean="0"/>
              <a:t>‹#›</a:t>
            </a:fld>
            <a:endParaRPr lang="en-US"/>
          </a:p>
        </p:txBody>
      </p:sp>
    </p:spTree>
    <p:extLst>
      <p:ext uri="{BB962C8B-B14F-4D97-AF65-F5344CB8AC3E}">
        <p14:creationId xmlns:p14="http://schemas.microsoft.com/office/powerpoint/2010/main" val="4200874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A39476-C140-42DF-ACC3-B022B89234EC}" type="datetimeFigureOut">
              <a:rPr lang="en-US" smtClean="0"/>
              <a:t>8/28/2022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436C2B-2AE6-4169-8233-C1CDC18EBF64}" type="slidenum">
              <a:rPr lang="en-US" smtClean="0"/>
              <a:t>‹#›</a:t>
            </a:fld>
            <a:endParaRPr lang="en-US"/>
          </a:p>
        </p:txBody>
      </p:sp>
    </p:spTree>
    <p:extLst>
      <p:ext uri="{BB962C8B-B14F-4D97-AF65-F5344CB8AC3E}">
        <p14:creationId xmlns:p14="http://schemas.microsoft.com/office/powerpoint/2010/main" val="3103640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A39476-C140-42DF-ACC3-B022B89234EC}" type="datetimeFigureOut">
              <a:rPr lang="en-US" smtClean="0"/>
              <a:t>8/28/2022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436C2B-2AE6-4169-8233-C1CDC18EBF64}" type="slidenum">
              <a:rPr lang="en-US" smtClean="0"/>
              <a:t>‹#›</a:t>
            </a:fld>
            <a:endParaRPr lang="en-US"/>
          </a:p>
        </p:txBody>
      </p:sp>
    </p:spTree>
    <p:extLst>
      <p:ext uri="{BB962C8B-B14F-4D97-AF65-F5344CB8AC3E}">
        <p14:creationId xmlns:p14="http://schemas.microsoft.com/office/powerpoint/2010/main" val="1164185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A39476-C140-42DF-ACC3-B022B89234EC}" type="datetimeFigureOut">
              <a:rPr lang="en-US" smtClean="0"/>
              <a:t>8/28/2022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436C2B-2AE6-4169-8233-C1CDC18EBF64}" type="slidenum">
              <a:rPr lang="en-US" smtClean="0"/>
              <a:t>‹#›</a:t>
            </a:fld>
            <a:endParaRPr lang="en-US"/>
          </a:p>
        </p:txBody>
      </p:sp>
    </p:spTree>
    <p:extLst>
      <p:ext uri="{BB962C8B-B14F-4D97-AF65-F5344CB8AC3E}">
        <p14:creationId xmlns:p14="http://schemas.microsoft.com/office/powerpoint/2010/main" val="1701631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A39476-C140-42DF-ACC3-B022B89234EC}" type="datetimeFigureOut">
              <a:rPr lang="en-US" smtClean="0"/>
              <a:t>8/28/2022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436C2B-2AE6-4169-8233-C1CDC18EBF64}" type="slidenum">
              <a:rPr lang="en-US" smtClean="0"/>
              <a:t>‹#›</a:t>
            </a:fld>
            <a:endParaRPr lang="en-US"/>
          </a:p>
        </p:txBody>
      </p:sp>
    </p:spTree>
    <p:extLst>
      <p:ext uri="{BB962C8B-B14F-4D97-AF65-F5344CB8AC3E}">
        <p14:creationId xmlns:p14="http://schemas.microsoft.com/office/powerpoint/2010/main" val="2017851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39476-C140-42DF-ACC3-B022B89234EC}" type="datetimeFigureOut">
              <a:rPr lang="en-US" smtClean="0"/>
              <a:t>8/28/2022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36C2B-2AE6-4169-8233-C1CDC18EBF64}" type="slidenum">
              <a:rPr lang="en-US" smtClean="0"/>
              <a:t>‹#›</a:t>
            </a:fld>
            <a:endParaRPr lang="en-US"/>
          </a:p>
        </p:txBody>
      </p:sp>
    </p:spTree>
    <p:extLst>
      <p:ext uri="{BB962C8B-B14F-4D97-AF65-F5344CB8AC3E}">
        <p14:creationId xmlns:p14="http://schemas.microsoft.com/office/powerpoint/2010/main" val="2076041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science/article/pii/S0960982213011299#bib22" TargetMode="External"/><Relationship Id="rId2" Type="http://schemas.openxmlformats.org/officeDocument/2006/relationships/hyperlink" Target="https://www.sciencedirect.com/topics/agricultural-and-biological-sciences/evoked-potential" TargetMode="External"/><Relationship Id="rId1" Type="http://schemas.openxmlformats.org/officeDocument/2006/relationships/slideLayout" Target="../slideLayouts/slideLayout2.xml"/><Relationship Id="rId4" Type="http://schemas.openxmlformats.org/officeDocument/2006/relationships/hyperlink" Target="https://www.sciencedirect.com/science/article/pii/S0960982213011299#bib18"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www.sciencedirect.com/science/article/pii/S0960982213011299#bib3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sciencedirect.com/science/article/pii/S0960982213011299#bib48" TargetMode="External"/><Relationship Id="rId2" Type="http://schemas.openxmlformats.org/officeDocument/2006/relationships/hyperlink" Target="https://www.sciencedirect.com/science/article/pii/S0960982213011299#bib2" TargetMode="External"/><Relationship Id="rId1" Type="http://schemas.openxmlformats.org/officeDocument/2006/relationships/slideLayout" Target="../slideLayouts/slideLayout2.xml"/><Relationship Id="rId5" Type="http://schemas.openxmlformats.org/officeDocument/2006/relationships/hyperlink" Target="https://www.sciencedirect.com/science/article/pii/S0960982213011299#bib50" TargetMode="External"/><Relationship Id="rId4" Type="http://schemas.openxmlformats.org/officeDocument/2006/relationships/hyperlink" Target="https://www.sciencedirect.com/science/article/pii/S0960982213011299#bib49"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www.sciencedirect.com/science/article/pii/S0960982213011299#:~:text=V1%20receives%20feedforward%20connections%20from,9%5D%2C%20and%20there%20are%20feedbac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direct.com/science/article/pii/S0960982213011299#bib2" TargetMode="External"/><Relationship Id="rId7" Type="http://schemas.openxmlformats.org/officeDocument/2006/relationships/hyperlink" Target="https://www.sciencedirect.com/science/article/pii/S0960982213011299#bib5" TargetMode="External"/><Relationship Id="rId2" Type="http://schemas.openxmlformats.org/officeDocument/2006/relationships/hyperlink" Target="https://www.sciencedirect.com/science/article/pii/S0960982213011299#bib1" TargetMode="External"/><Relationship Id="rId1" Type="http://schemas.openxmlformats.org/officeDocument/2006/relationships/slideLayout" Target="../slideLayouts/slideLayout2.xml"/><Relationship Id="rId6" Type="http://schemas.openxmlformats.org/officeDocument/2006/relationships/hyperlink" Target="https://www.sciencedirect.com/topics/neuroscience/neurosciences" TargetMode="External"/><Relationship Id="rId5" Type="http://schemas.openxmlformats.org/officeDocument/2006/relationships/hyperlink" Target="https://www.sciencedirect.com/science/article/pii/S0960982213011299#bib4" TargetMode="External"/><Relationship Id="rId4" Type="http://schemas.openxmlformats.org/officeDocument/2006/relationships/hyperlink" Target="https://www.sciencedirect.com/science/article/pii/S0960982213011299#bib3"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sciencedirect.com/topics/agricultural-and-biological-sciences/visual-corte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sciencedirect.com/topics/neuroscience/lateral-geniculate-nucleu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1229059" y="1122363"/>
            <a:ext cx="9733881" cy="4259534"/>
          </a:xfrm>
          <a:prstGeom prst="rect">
            <a:avLst/>
          </a:prstGeom>
        </p:spPr>
      </p:pic>
    </p:spTree>
    <p:extLst>
      <p:ext uri="{BB962C8B-B14F-4D97-AF65-F5344CB8AC3E}">
        <p14:creationId xmlns:p14="http://schemas.microsoft.com/office/powerpoint/2010/main" val="1958136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70709"/>
            <a:ext cx="10515600" cy="5406254"/>
          </a:xfrm>
        </p:spPr>
        <p:txBody>
          <a:bodyPr>
            <a:normAutofit lnSpcReduction="10000"/>
          </a:bodyPr>
          <a:lstStyle/>
          <a:p>
            <a:r>
              <a:rPr lang="en-US" dirty="0"/>
              <a:t> the orientation of the line elements is extracted by the spatial arrangement of </a:t>
            </a:r>
            <a:r>
              <a:rPr lang="en-US" dirty="0">
                <a:solidFill>
                  <a:srgbClr val="00B050"/>
                </a:solidFill>
              </a:rPr>
              <a:t>feedforward</a:t>
            </a:r>
            <a:r>
              <a:rPr lang="en-US" dirty="0"/>
              <a:t> connections from the LGN to V1 </a:t>
            </a:r>
            <a:endParaRPr lang="en-US" dirty="0" smtClean="0"/>
          </a:p>
          <a:p>
            <a:endParaRPr lang="en-US" dirty="0"/>
          </a:p>
          <a:p>
            <a:r>
              <a:rPr lang="en-US" dirty="0"/>
              <a:t>the edges between figure and background are detected at locations where the orientation changes </a:t>
            </a:r>
            <a:r>
              <a:rPr lang="en-US" dirty="0" smtClean="0"/>
              <a:t>abruptly, </a:t>
            </a:r>
            <a:r>
              <a:rPr lang="en-US" dirty="0"/>
              <a:t>This is thought to be achieved through </a:t>
            </a:r>
            <a:r>
              <a:rPr lang="en-US" dirty="0">
                <a:solidFill>
                  <a:srgbClr val="00B050"/>
                </a:solidFill>
              </a:rPr>
              <a:t>horizontal</a:t>
            </a:r>
            <a:r>
              <a:rPr lang="en-US" dirty="0"/>
              <a:t> inhibition between neurons with nearby receptive fields (RFs) tuned to the same orientation</a:t>
            </a:r>
            <a:endParaRPr lang="en-US" dirty="0" smtClean="0"/>
          </a:p>
          <a:p>
            <a:endParaRPr lang="en-US" dirty="0"/>
          </a:p>
          <a:p>
            <a:r>
              <a:rPr lang="en-US" dirty="0"/>
              <a:t>neuronal </a:t>
            </a:r>
            <a:r>
              <a:rPr lang="en-US" dirty="0">
                <a:hlinkClick r:id="rId2" tooltip="Learn more about responses evoked from ScienceDirect's AI-generated Topic Pages"/>
              </a:rPr>
              <a:t>responses evoked</a:t>
            </a:r>
            <a:r>
              <a:rPr lang="en-US" dirty="0"/>
              <a:t> by the figure are enhanced relative to the background, an effect known as figure-ground modulation (FGM) [</a:t>
            </a:r>
            <a:r>
              <a:rPr lang="en-US" dirty="0">
                <a:hlinkClick r:id="rId3"/>
              </a:rPr>
              <a:t>22</a:t>
            </a:r>
            <a:r>
              <a:rPr lang="en-US" dirty="0"/>
              <a:t>]. FGM in the figure center is thought to arise from feedback projections from higher visual areas back to V1, as it is modulated by attention [</a:t>
            </a:r>
            <a:r>
              <a:rPr lang="en-US" dirty="0">
                <a:hlinkClick r:id="rId4"/>
              </a:rPr>
              <a:t>18</a:t>
            </a:r>
            <a:r>
              <a:rPr lang="en-US" dirty="0"/>
              <a:t>] and is absent when a monkey fails to detect the figure</a:t>
            </a:r>
          </a:p>
        </p:txBody>
      </p:sp>
    </p:spTree>
    <p:extLst>
      <p:ext uri="{BB962C8B-B14F-4D97-AF65-F5344CB8AC3E}">
        <p14:creationId xmlns:p14="http://schemas.microsoft.com/office/powerpoint/2010/main" val="134198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One possibility is that neurons in the superficial layers must summate the input from layer 4 for a longer period before they reach spike threshold. Layer 5 neurons receive a small amount of direct input from layer </a:t>
            </a:r>
            <a:r>
              <a:rPr lang="en-US" dirty="0" smtClean="0"/>
              <a:t>4</a:t>
            </a:r>
          </a:p>
          <a:p>
            <a:r>
              <a:rPr lang="en-US" dirty="0"/>
              <a:t>We also observed a laminar difference in the balance between transient and sustained activity. Layers 4 and 6 had a strong transient response, but their activity decreased after ∼100 </a:t>
            </a:r>
            <a:r>
              <a:rPr lang="en-US" dirty="0" err="1"/>
              <a:t>ms.</a:t>
            </a:r>
            <a:r>
              <a:rPr lang="en-US" dirty="0"/>
              <a:t> Visually driven activity was more sustained in the superficial layers and layer 5 [</a:t>
            </a:r>
            <a:r>
              <a:rPr lang="en-US" dirty="0">
                <a:hlinkClick r:id="rId2"/>
              </a:rPr>
              <a:t>33</a:t>
            </a:r>
            <a:r>
              <a:rPr lang="en-US" dirty="0"/>
              <a:t>], and these layers may therefore play an important role in representing the stimulus at later times.</a:t>
            </a:r>
          </a:p>
        </p:txBody>
      </p:sp>
    </p:spTree>
    <p:extLst>
      <p:ext uri="{BB962C8B-B14F-4D97-AF65-F5344CB8AC3E}">
        <p14:creationId xmlns:p14="http://schemas.microsoft.com/office/powerpoint/2010/main" val="242385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Layer 4c neurons have only few dendrites extending into layers 1, 2, and 5 [</a:t>
            </a:r>
            <a:r>
              <a:rPr lang="en-US" dirty="0">
                <a:hlinkClick r:id="rId2"/>
              </a:rPr>
              <a:t>2</a:t>
            </a:r>
            <a:r>
              <a:rPr lang="en-US" dirty="0"/>
              <a:t>], which might cause them to receive little feedback from higher areas, and this could explain the weak FGM in this layer. However, it is also conceivable that the weaker FGM in layer 4 is the result of the weaker level of sustained activity. Previous studies suggested that feedback effects are particularly pronounced for neurons that are well driven by a stimulus and weaker for neurons that are not [</a:t>
            </a:r>
            <a:r>
              <a:rPr lang="en-US" dirty="0">
                <a:hlinkClick r:id="rId3"/>
              </a:rPr>
              <a:t>48</a:t>
            </a:r>
            <a:r>
              <a:rPr lang="en-US" dirty="0"/>
              <a:t>, </a:t>
            </a:r>
            <a:r>
              <a:rPr lang="en-US" dirty="0">
                <a:hlinkClick r:id="rId4"/>
              </a:rPr>
              <a:t>49</a:t>
            </a:r>
            <a:r>
              <a:rPr lang="en-US" dirty="0"/>
              <a:t>]. Such a multiplicative interaction between feedback effects and visually driven activity could be conveyed by NMDA receptor-mediated feedback [</a:t>
            </a:r>
            <a:r>
              <a:rPr lang="en-US" dirty="0">
                <a:hlinkClick r:id="rId5"/>
              </a:rPr>
              <a:t>50</a:t>
            </a:r>
            <a:r>
              <a:rPr lang="en-US" dirty="0"/>
              <a:t>]. NMDA receptors only pass current if the membrane is depolarized, which could explain why FGM is strongest in layers with a high level of sustained activity.</a:t>
            </a:r>
          </a:p>
        </p:txBody>
      </p:sp>
    </p:spTree>
    <p:extLst>
      <p:ext uri="{BB962C8B-B14F-4D97-AF65-F5344CB8AC3E}">
        <p14:creationId xmlns:p14="http://schemas.microsoft.com/office/powerpoint/2010/main" val="89176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hlinkClick r:id="rId2"/>
              </a:rPr>
              <a:t>https://www.sciencedirect.com/science/article/pii/S0960982213011299#:~:text=V1%20receives%20feedforward%20connections%20from,9%5D%2C%20and%20there%20are%20feedback</a:t>
            </a:r>
            <a:endParaRPr lang="en-US" dirty="0" smtClean="0"/>
          </a:p>
          <a:p>
            <a:endParaRPr lang="en-US" dirty="0"/>
          </a:p>
        </p:txBody>
      </p:sp>
    </p:spTree>
    <p:extLst>
      <p:ext uri="{BB962C8B-B14F-4D97-AF65-F5344CB8AC3E}">
        <p14:creationId xmlns:p14="http://schemas.microsoft.com/office/powerpoint/2010/main" val="1040451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503728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881566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5539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88393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6679329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86096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While the anatomy of the different layers is fairly well defined [</a:t>
            </a:r>
            <a:r>
              <a:rPr lang="en-US" dirty="0">
                <a:hlinkClick r:id="rId2"/>
              </a:rPr>
              <a:t>1</a:t>
            </a:r>
            <a:r>
              <a:rPr lang="en-US" dirty="0"/>
              <a:t>, </a:t>
            </a:r>
            <a:r>
              <a:rPr lang="en-US" dirty="0">
                <a:hlinkClick r:id="rId3"/>
              </a:rPr>
              <a:t>2</a:t>
            </a:r>
            <a:r>
              <a:rPr lang="en-US" dirty="0"/>
              <a:t>, </a:t>
            </a:r>
            <a:r>
              <a:rPr lang="en-US" dirty="0">
                <a:hlinkClick r:id="rId4"/>
              </a:rPr>
              <a:t>3</a:t>
            </a:r>
            <a:r>
              <a:rPr lang="en-US" dirty="0"/>
              <a:t>, </a:t>
            </a:r>
            <a:r>
              <a:rPr lang="en-US" dirty="0">
                <a:hlinkClick r:id="rId5"/>
              </a:rPr>
              <a:t>4</a:t>
            </a:r>
            <a:r>
              <a:rPr lang="en-US" dirty="0"/>
              <a:t>], </a:t>
            </a:r>
            <a:endParaRPr lang="en-US" dirty="0" smtClean="0"/>
          </a:p>
          <a:p>
            <a:endParaRPr lang="en-US" dirty="0"/>
          </a:p>
          <a:p>
            <a:r>
              <a:rPr lang="en-US" dirty="0" smtClean="0"/>
              <a:t>the </a:t>
            </a:r>
            <a:r>
              <a:rPr lang="en-US" dirty="0"/>
              <a:t>roles of the different layers in cortical processing are still poorly understood, and their elucidation remains a central challenge for systems </a:t>
            </a:r>
            <a:r>
              <a:rPr lang="en-US" dirty="0">
                <a:hlinkClick r:id="rId6" tooltip="Learn more about neuroscience from ScienceDirect's AI-generated Topic Pages"/>
              </a:rPr>
              <a:t>neuroscience</a:t>
            </a:r>
            <a:r>
              <a:rPr lang="en-US" dirty="0"/>
              <a:t> [</a:t>
            </a:r>
            <a:r>
              <a:rPr lang="en-US" dirty="0">
                <a:hlinkClick r:id="rId7"/>
              </a:rPr>
              <a:t>5</a:t>
            </a:r>
            <a:r>
              <a:rPr lang="en-US" dirty="0"/>
              <a:t>].</a:t>
            </a:r>
          </a:p>
        </p:txBody>
      </p:sp>
    </p:spTree>
    <p:extLst>
      <p:ext uri="{BB962C8B-B14F-4D97-AF65-F5344CB8AC3E}">
        <p14:creationId xmlns:p14="http://schemas.microsoft.com/office/powerpoint/2010/main" val="1646811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87560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5021414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1155576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8474010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772693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982387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0200435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048201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6164545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solidFill>
                  <a:srgbClr val="00B050"/>
                </a:solidFill>
              </a:rPr>
              <a:t>Area V1 </a:t>
            </a:r>
            <a:r>
              <a:rPr lang="en-US" dirty="0"/>
              <a:t>differs from other cortical areas also by having a </a:t>
            </a:r>
            <a:r>
              <a:rPr lang="en-US" dirty="0">
                <a:solidFill>
                  <a:srgbClr val="00B050"/>
                </a:solidFill>
              </a:rPr>
              <a:t>higher density of neurons</a:t>
            </a:r>
            <a:r>
              <a:rPr lang="en-US" dirty="0"/>
              <a:t>, particularly in </a:t>
            </a:r>
            <a:r>
              <a:rPr lang="en-US" dirty="0">
                <a:solidFill>
                  <a:srgbClr val="00B050"/>
                </a:solidFill>
              </a:rPr>
              <a:t>layer 4</a:t>
            </a:r>
            <a:r>
              <a:rPr lang="en-US" dirty="0"/>
              <a:t> (</a:t>
            </a:r>
            <a:r>
              <a:rPr lang="en-US" dirty="0" err="1"/>
              <a:t>Rockel</a:t>
            </a:r>
            <a:r>
              <a:rPr lang="en-US" dirty="0"/>
              <a:t> et al., 1980). This layer is packed with spiny stellate cells (Douglas and Martin, 1998). </a:t>
            </a:r>
            <a:endParaRPr lang="en-US" dirty="0" smtClean="0"/>
          </a:p>
          <a:p>
            <a:pPr fontAlgn="base"/>
            <a:r>
              <a:rPr lang="en-US" dirty="0" smtClean="0"/>
              <a:t>In </a:t>
            </a:r>
            <a:r>
              <a:rPr lang="en-US" dirty="0"/>
              <a:t>primates including humans, layer 4 is visible to the naked eye even in an unstained section, thanks to a thick band of myelinated axons traveling from sublayers 4Ca to 4B, the </a:t>
            </a:r>
            <a:r>
              <a:rPr lang="en-US" dirty="0" err="1"/>
              <a:t>stria</a:t>
            </a:r>
            <a:r>
              <a:rPr lang="en-US" dirty="0"/>
              <a:t> of </a:t>
            </a:r>
            <a:r>
              <a:rPr lang="en-US" dirty="0" err="1" smtClean="0"/>
              <a:t>Gennari</a:t>
            </a:r>
            <a:r>
              <a:rPr lang="en-US" smtClean="0"/>
              <a:t>. Because </a:t>
            </a:r>
            <a:r>
              <a:rPr lang="en-US" dirty="0"/>
              <a:t>of this band, V1 is historically called "striate cortex", and the term "</a:t>
            </a:r>
            <a:r>
              <a:rPr lang="en-US" dirty="0" err="1"/>
              <a:t>extrastriate</a:t>
            </a:r>
            <a:r>
              <a:rPr lang="en-US" dirty="0"/>
              <a:t>" denotes the rest of visual cortex.</a:t>
            </a:r>
          </a:p>
          <a:p>
            <a:r>
              <a:rPr lang="en-US" dirty="0"/>
              <a:t/>
            </a:r>
            <a:br>
              <a:rPr lang="en-US" dirty="0"/>
            </a:br>
            <a:endParaRPr lang="en-US" dirty="0"/>
          </a:p>
        </p:txBody>
      </p:sp>
    </p:spTree>
    <p:extLst>
      <p:ext uri="{BB962C8B-B14F-4D97-AF65-F5344CB8AC3E}">
        <p14:creationId xmlns:p14="http://schemas.microsoft.com/office/powerpoint/2010/main" val="2660020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353961" y="217641"/>
            <a:ext cx="9592472" cy="6153662"/>
          </a:xfrm>
          <a:prstGeom prst="rect">
            <a:avLst/>
          </a:prstGeom>
        </p:spPr>
      </p:pic>
    </p:spTree>
    <p:extLst>
      <p:ext uri="{BB962C8B-B14F-4D97-AF65-F5344CB8AC3E}">
        <p14:creationId xmlns:p14="http://schemas.microsoft.com/office/powerpoint/2010/main" val="1129509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Stringer-paper1</a:t>
            </a:r>
            <a:endParaRPr lang="en-US" dirty="0"/>
          </a:p>
        </p:txBody>
      </p:sp>
      <p:sp>
        <p:nvSpPr>
          <p:cNvPr id="3" name="Content Placeholder 2"/>
          <p:cNvSpPr>
            <a:spLocks noGrp="1"/>
          </p:cNvSpPr>
          <p:nvPr>
            <p:ph idx="1"/>
          </p:nvPr>
        </p:nvSpPr>
        <p:spPr/>
        <p:txBody>
          <a:bodyPr/>
          <a:lstStyle/>
          <a:p>
            <a:r>
              <a:rPr lang="en-US" b="1" dirty="0"/>
              <a:t>Data acquisition</a:t>
            </a:r>
          </a:p>
          <a:p>
            <a:r>
              <a:rPr lang="en-US" dirty="0"/>
              <a:t>We optically recorded neural activity in head-fixed awake mice implanted with 3-4 mm cranial windows centered</a:t>
            </a:r>
          </a:p>
          <a:p>
            <a:r>
              <a:rPr lang="en-US" dirty="0"/>
              <a:t>over visual cortex, obtaining 10,000 neurons in all recordings. The recordings were performed using multi-plane</a:t>
            </a:r>
          </a:p>
          <a:p>
            <a:r>
              <a:rPr lang="en-US" dirty="0"/>
              <a:t>acquisition controlled by a resonance scanner, with planes spaced 30-35 m apart in depth. 10 or 12 planes were</a:t>
            </a:r>
          </a:p>
          <a:p>
            <a:r>
              <a:rPr lang="en-US" dirty="0"/>
              <a:t>acquired simultaneously at a scan rate of 3 or 2.5 Hz.</a:t>
            </a:r>
          </a:p>
        </p:txBody>
      </p:sp>
    </p:spTree>
    <p:extLst>
      <p:ext uri="{BB962C8B-B14F-4D97-AF65-F5344CB8AC3E}">
        <p14:creationId xmlns:p14="http://schemas.microsoft.com/office/powerpoint/2010/main" val="1525748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Stringer-paper2</a:t>
            </a:r>
            <a:endParaRPr lang="en-US" dirty="0"/>
          </a:p>
        </p:txBody>
      </p:sp>
      <p:sp>
        <p:nvSpPr>
          <p:cNvPr id="3" name="Content Placeholder 2"/>
          <p:cNvSpPr>
            <a:spLocks noGrp="1"/>
          </p:cNvSpPr>
          <p:nvPr>
            <p:ph idx="1"/>
          </p:nvPr>
        </p:nvSpPr>
        <p:spPr>
          <a:xfrm>
            <a:off x="248266" y="1840374"/>
            <a:ext cx="7568380" cy="3970491"/>
          </a:xfrm>
        </p:spPr>
        <p:txBody>
          <a:bodyPr>
            <a:normAutofit fontScale="77500" lnSpcReduction="20000"/>
          </a:bodyPr>
          <a:lstStyle/>
          <a:p>
            <a:r>
              <a:rPr lang="en-US" dirty="0" smtClean="0"/>
              <a:t>Our </a:t>
            </a:r>
            <a:r>
              <a:rPr lang="en-US" dirty="0"/>
              <a:t>main stimuli were </a:t>
            </a:r>
            <a:r>
              <a:rPr lang="en-US" dirty="0" smtClean="0"/>
              <a:t>static gratings </a:t>
            </a:r>
            <a:r>
              <a:rPr lang="en-US" dirty="0"/>
              <a:t>of a random orientation on each trial, which lasted </a:t>
            </a:r>
            <a:r>
              <a:rPr lang="en-US" dirty="0" smtClean="0"/>
              <a:t>for 750 </a:t>
            </a:r>
            <a:r>
              <a:rPr lang="en-US" dirty="0" err="1"/>
              <a:t>ms</a:t>
            </a:r>
            <a:r>
              <a:rPr lang="en-US" dirty="0"/>
              <a:t>, followed by 250 </a:t>
            </a:r>
            <a:r>
              <a:rPr lang="en-US" dirty="0" err="1"/>
              <a:t>ms</a:t>
            </a:r>
            <a:r>
              <a:rPr lang="en-US" dirty="0"/>
              <a:t> of gray screen. </a:t>
            </a:r>
            <a:endParaRPr lang="en-US" dirty="0" smtClean="0"/>
          </a:p>
          <a:p>
            <a:r>
              <a:rPr lang="en-US" dirty="0"/>
              <a:t>For almost all experiments, an area of 1mmby 650 </a:t>
            </a:r>
            <a:r>
              <a:rPr lang="en-US" dirty="0" smtClean="0"/>
              <a:t>mm was </a:t>
            </a:r>
            <a:r>
              <a:rPr lang="en-US" dirty="0"/>
              <a:t>acquired. In a subset of experiments (’’localized’’ with dense </a:t>
            </a:r>
            <a:r>
              <a:rPr lang="en-US" dirty="0" smtClean="0"/>
              <a:t>stimulus set</a:t>
            </a:r>
            <a:r>
              <a:rPr lang="en-US" dirty="0"/>
              <a:t>), we used a much larger recording area of 232 mm (three stripes of 650 mm width) </a:t>
            </a:r>
            <a:r>
              <a:rPr lang="en-US" dirty="0">
                <a:solidFill>
                  <a:srgbClr val="00B050"/>
                </a:solidFill>
              </a:rPr>
              <a:t>to match the recording area from </a:t>
            </a:r>
            <a:r>
              <a:rPr lang="en-US" dirty="0" err="1" smtClean="0">
                <a:solidFill>
                  <a:srgbClr val="00B050"/>
                </a:solidFill>
              </a:rPr>
              <a:t>Rumyantsev</a:t>
            </a:r>
            <a:r>
              <a:rPr lang="en-US" dirty="0" smtClean="0">
                <a:solidFill>
                  <a:srgbClr val="00B050"/>
                </a:solidFill>
              </a:rPr>
              <a:t> et </a:t>
            </a:r>
            <a:r>
              <a:rPr lang="en-US" dirty="0">
                <a:solidFill>
                  <a:srgbClr val="00B050"/>
                </a:solidFill>
              </a:rPr>
              <a:t>al. (2020).</a:t>
            </a:r>
            <a:endParaRPr lang="en-US" dirty="0" smtClean="0">
              <a:solidFill>
                <a:srgbClr val="00B050"/>
              </a:solidFill>
            </a:endParaRPr>
          </a:p>
          <a:p>
            <a:endParaRPr lang="en-US" dirty="0" smtClean="0"/>
          </a:p>
          <a:p>
            <a:r>
              <a:rPr lang="en-US" dirty="0" smtClean="0"/>
              <a:t>We </a:t>
            </a:r>
            <a:r>
              <a:rPr lang="en-US" dirty="0"/>
              <a:t>recorded </a:t>
            </a:r>
            <a:r>
              <a:rPr lang="en-US" dirty="0" smtClean="0"/>
              <a:t>neural activity </a:t>
            </a:r>
            <a:r>
              <a:rPr lang="en-US" dirty="0"/>
              <a:t>from visual cortex using multi-plane two-photon </a:t>
            </a:r>
            <a:r>
              <a:rPr lang="en-US" dirty="0" smtClean="0"/>
              <a:t>calcium imaging</a:t>
            </a:r>
            <a:r>
              <a:rPr lang="en-US" dirty="0"/>
              <a:t>, with </a:t>
            </a:r>
            <a:r>
              <a:rPr lang="en-US" dirty="0">
                <a:solidFill>
                  <a:srgbClr val="00B050"/>
                </a:solidFill>
              </a:rPr>
              <a:t>10–17 planes spaced 25 </a:t>
            </a:r>
            <a:r>
              <a:rPr lang="en-US" dirty="0" smtClean="0">
                <a:solidFill>
                  <a:srgbClr val="00B050"/>
                </a:solidFill>
              </a:rPr>
              <a:t>um </a:t>
            </a:r>
            <a:r>
              <a:rPr lang="en-US" dirty="0">
                <a:solidFill>
                  <a:srgbClr val="00B050"/>
                </a:solidFill>
              </a:rPr>
              <a:t>apart in depth</a:t>
            </a:r>
            <a:r>
              <a:rPr lang="en-US" dirty="0"/>
              <a:t>, </a:t>
            </a:r>
            <a:r>
              <a:rPr lang="en-US" dirty="0" smtClean="0"/>
              <a:t>scanning the </a:t>
            </a:r>
            <a:r>
              <a:rPr lang="en-US" dirty="0"/>
              <a:t>entire stack repeatedly at an average of 3 Hz (</a:t>
            </a:r>
            <a:r>
              <a:rPr lang="en-US" dirty="0" smtClean="0"/>
              <a:t>Figure1B</a:t>
            </a:r>
            <a:r>
              <a:rPr lang="en-US" dirty="0"/>
              <a:t>).</a:t>
            </a:r>
          </a:p>
        </p:txBody>
      </p:sp>
      <p:pic>
        <p:nvPicPr>
          <p:cNvPr id="5" name="Picture 4"/>
          <p:cNvPicPr>
            <a:picLocks noChangeAspect="1"/>
          </p:cNvPicPr>
          <p:nvPr/>
        </p:nvPicPr>
        <p:blipFill>
          <a:blip r:embed="rId2"/>
          <a:stretch>
            <a:fillRect/>
          </a:stretch>
        </p:blipFill>
        <p:spPr>
          <a:xfrm>
            <a:off x="7816646" y="712404"/>
            <a:ext cx="4187946" cy="3303639"/>
          </a:xfrm>
          <a:prstGeom prst="rect">
            <a:avLst/>
          </a:prstGeom>
        </p:spPr>
      </p:pic>
    </p:spTree>
    <p:extLst>
      <p:ext uri="{BB962C8B-B14F-4D97-AF65-F5344CB8AC3E}">
        <p14:creationId xmlns:p14="http://schemas.microsoft.com/office/powerpoint/2010/main" val="1280723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00373" y="1825625"/>
            <a:ext cx="5666911" cy="4351338"/>
          </a:xfrm>
        </p:spPr>
        <p:txBody>
          <a:bodyPr/>
          <a:lstStyle/>
          <a:p>
            <a:r>
              <a:rPr lang="en-US" dirty="0"/>
              <a:t>Figure S5. Discrimination thresholds for different stimuli and behavioral state changes, related to Figure </a:t>
            </a:r>
            <a:r>
              <a:rPr lang="en-US" dirty="0" smtClean="0"/>
              <a:t>2</a:t>
            </a:r>
          </a:p>
          <a:p>
            <a:endParaRPr lang="en-US" dirty="0"/>
          </a:p>
          <a:p>
            <a:r>
              <a:rPr lang="en-US" dirty="0"/>
              <a:t>(K) Discrimination using only neurons at depths  125-225 </a:t>
            </a:r>
            <a:r>
              <a:rPr lang="en-US" dirty="0" smtClean="0"/>
              <a:t>mm (left</a:t>
            </a:r>
            <a:r>
              <a:rPr lang="en-US" dirty="0"/>
              <a:t>) and at depths 375-475 mm (right)</a:t>
            </a:r>
            <a:endParaRPr lang="en-US" dirty="0"/>
          </a:p>
        </p:txBody>
      </p:sp>
      <p:pic>
        <p:nvPicPr>
          <p:cNvPr id="4" name="Picture 3"/>
          <p:cNvPicPr>
            <a:picLocks noChangeAspect="1"/>
          </p:cNvPicPr>
          <p:nvPr/>
        </p:nvPicPr>
        <p:blipFill>
          <a:blip r:embed="rId2"/>
          <a:stretch>
            <a:fillRect/>
          </a:stretch>
        </p:blipFill>
        <p:spPr>
          <a:xfrm>
            <a:off x="6505111" y="2450003"/>
            <a:ext cx="5394380" cy="2888913"/>
          </a:xfrm>
          <a:prstGeom prst="rect">
            <a:avLst/>
          </a:prstGeom>
        </p:spPr>
      </p:pic>
    </p:spTree>
    <p:extLst>
      <p:ext uri="{BB962C8B-B14F-4D97-AF65-F5344CB8AC3E}">
        <p14:creationId xmlns:p14="http://schemas.microsoft.com/office/powerpoint/2010/main" val="3700488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4408" y="3291501"/>
            <a:ext cx="10515600" cy="2873324"/>
          </a:xfrm>
        </p:spPr>
        <p:txBody>
          <a:bodyPr/>
          <a:lstStyle/>
          <a:p>
            <a:r>
              <a:rPr lang="en-US" dirty="0"/>
              <a:t>We studied layer 2/3 pyramidal neurons, which project </a:t>
            </a:r>
            <a:r>
              <a:rPr lang="en-US" dirty="0" smtClean="0"/>
              <a:t>extensive connections </a:t>
            </a:r>
            <a:r>
              <a:rPr lang="en-US" dirty="0"/>
              <a:t>from V1 to higher visual areas</a:t>
            </a:r>
            <a:r>
              <a:rPr lang="en-US" dirty="0" smtClean="0"/>
              <a:t>.</a:t>
            </a:r>
          </a:p>
          <a:p>
            <a:r>
              <a:rPr lang="en-US" dirty="0"/>
              <a:t>We imaged the </a:t>
            </a:r>
            <a:r>
              <a:rPr lang="en-US" dirty="0" smtClean="0"/>
              <a:t>Ca2+ activity </a:t>
            </a:r>
            <a:r>
              <a:rPr lang="en-US" dirty="0"/>
              <a:t>of neocortical </a:t>
            </a:r>
            <a:r>
              <a:rPr lang="en-US" dirty="0">
                <a:solidFill>
                  <a:srgbClr val="00B050"/>
                </a:solidFill>
              </a:rPr>
              <a:t>layer 2/3 </a:t>
            </a:r>
            <a:r>
              <a:rPr lang="en-US" dirty="0"/>
              <a:t>pyramidal neurons, </a:t>
            </a:r>
            <a:r>
              <a:rPr lang="en-US" dirty="0">
                <a:solidFill>
                  <a:srgbClr val="00B050"/>
                </a:solidFill>
              </a:rPr>
              <a:t>150–250 </a:t>
            </a:r>
            <a:r>
              <a:rPr lang="en-US" dirty="0" err="1">
                <a:solidFill>
                  <a:srgbClr val="00B050"/>
                </a:solidFill>
              </a:rPr>
              <a:t>μm</a:t>
            </a:r>
            <a:r>
              <a:rPr lang="en-US" dirty="0">
                <a:solidFill>
                  <a:srgbClr val="00B050"/>
                </a:solidFill>
              </a:rPr>
              <a:t> </a:t>
            </a:r>
            <a:r>
              <a:rPr lang="en-US" dirty="0" smtClean="0">
                <a:solidFill>
                  <a:srgbClr val="00B050"/>
                </a:solidFill>
              </a:rPr>
              <a:t>below the </a:t>
            </a:r>
            <a:r>
              <a:rPr lang="en-US" dirty="0">
                <a:solidFill>
                  <a:srgbClr val="00B050"/>
                </a:solidFill>
              </a:rPr>
              <a:t>cortical surface</a:t>
            </a:r>
            <a:endParaRPr lang="en-US" dirty="0">
              <a:solidFill>
                <a:srgbClr val="00B050"/>
              </a:solidFill>
            </a:endParaRPr>
          </a:p>
        </p:txBody>
      </p:sp>
      <p:pic>
        <p:nvPicPr>
          <p:cNvPr id="5" name="Picture 4"/>
          <p:cNvPicPr>
            <a:picLocks noChangeAspect="1"/>
          </p:cNvPicPr>
          <p:nvPr/>
        </p:nvPicPr>
        <p:blipFill>
          <a:blip r:embed="rId2"/>
          <a:stretch>
            <a:fillRect/>
          </a:stretch>
        </p:blipFill>
        <p:spPr>
          <a:xfrm>
            <a:off x="664408" y="298194"/>
            <a:ext cx="8396325" cy="2539488"/>
          </a:xfrm>
          <a:prstGeom prst="rect">
            <a:avLst/>
          </a:prstGeom>
        </p:spPr>
      </p:pic>
    </p:spTree>
    <p:extLst>
      <p:ext uri="{BB962C8B-B14F-4D97-AF65-F5344CB8AC3E}">
        <p14:creationId xmlns:p14="http://schemas.microsoft.com/office/powerpoint/2010/main" val="3669540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730" y="3480619"/>
            <a:ext cx="11813458" cy="3082413"/>
          </a:xfrm>
        </p:spPr>
        <p:txBody>
          <a:bodyPr/>
          <a:lstStyle/>
          <a:p>
            <a:r>
              <a:rPr lang="en-US" dirty="0"/>
              <a:t>Our goal was to define morphologic classes of cortical neurons in layer 5 of the mouse visual cortex using quantitative criteria. </a:t>
            </a:r>
            <a:endParaRPr lang="en-US" dirty="0" smtClean="0"/>
          </a:p>
          <a:p>
            <a:r>
              <a:rPr lang="en-US" dirty="0" smtClean="0">
                <a:solidFill>
                  <a:srgbClr val="00B050"/>
                </a:solidFill>
              </a:rPr>
              <a:t>Layer </a:t>
            </a:r>
            <a:r>
              <a:rPr lang="en-US" dirty="0">
                <a:solidFill>
                  <a:srgbClr val="00B050"/>
                </a:solidFill>
              </a:rPr>
              <a:t>5</a:t>
            </a:r>
            <a:r>
              <a:rPr lang="en-US" dirty="0"/>
              <a:t> was chosen for several reasons. It is </a:t>
            </a:r>
            <a:r>
              <a:rPr lang="en-US" dirty="0">
                <a:solidFill>
                  <a:srgbClr val="00B050"/>
                </a:solidFill>
              </a:rPr>
              <a:t>the main output layer </a:t>
            </a:r>
            <a:r>
              <a:rPr lang="en-US" dirty="0"/>
              <a:t>of </a:t>
            </a:r>
            <a:r>
              <a:rPr lang="en-US" dirty="0" smtClean="0"/>
              <a:t>the cortex</a:t>
            </a:r>
            <a:r>
              <a:rPr lang="en-US" dirty="0"/>
              <a:t>; it is easy to define even without counterstaining; and its </a:t>
            </a:r>
            <a:r>
              <a:rPr lang="en-US" dirty="0">
                <a:solidFill>
                  <a:srgbClr val="00B050"/>
                </a:solidFill>
              </a:rPr>
              <a:t>large pyramidal cells </a:t>
            </a:r>
            <a:r>
              <a:rPr lang="en-US" dirty="0"/>
              <a:t>have been subject to intense physiological, biophysical, anatomic, and theoretical studies in the past decades.</a:t>
            </a:r>
            <a:endParaRPr lang="en-US" dirty="0"/>
          </a:p>
        </p:txBody>
      </p:sp>
      <p:pic>
        <p:nvPicPr>
          <p:cNvPr id="4" name="Picture 3"/>
          <p:cNvPicPr>
            <a:picLocks noChangeAspect="1"/>
          </p:cNvPicPr>
          <p:nvPr/>
        </p:nvPicPr>
        <p:blipFill>
          <a:blip r:embed="rId2"/>
          <a:stretch>
            <a:fillRect/>
          </a:stretch>
        </p:blipFill>
        <p:spPr>
          <a:xfrm>
            <a:off x="424631" y="237869"/>
            <a:ext cx="8039100" cy="2549577"/>
          </a:xfrm>
          <a:prstGeom prst="rect">
            <a:avLst/>
          </a:prstGeom>
        </p:spPr>
      </p:pic>
    </p:spTree>
    <p:extLst>
      <p:ext uri="{BB962C8B-B14F-4D97-AF65-F5344CB8AC3E}">
        <p14:creationId xmlns:p14="http://schemas.microsoft.com/office/powerpoint/2010/main" val="1080159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8264" y="294969"/>
            <a:ext cx="5783826" cy="6135328"/>
          </a:xfrm>
        </p:spPr>
        <p:txBody>
          <a:bodyPr>
            <a:normAutofit/>
          </a:bodyPr>
          <a:lstStyle/>
          <a:p>
            <a:r>
              <a:rPr lang="en-US" dirty="0" smtClean="0"/>
              <a:t>the </a:t>
            </a:r>
            <a:r>
              <a:rPr lang="en-US" dirty="0"/>
              <a:t>primary visual cortex was defined in coronal sections by using different histologic methods. In sections processed with </a:t>
            </a:r>
            <a:r>
              <a:rPr lang="en-US" dirty="0" err="1"/>
              <a:t>cresyl</a:t>
            </a:r>
            <a:r>
              <a:rPr lang="en-US" dirty="0"/>
              <a:t> violet, the primary visual cortex was characterized by the </a:t>
            </a:r>
            <a:r>
              <a:rPr lang="en-US" dirty="0">
                <a:solidFill>
                  <a:srgbClr val="00B050"/>
                </a:solidFill>
              </a:rPr>
              <a:t>darker staining of layer 4 due to the higher density of small cells </a:t>
            </a:r>
            <a:r>
              <a:rPr lang="en-US" dirty="0"/>
              <a:t>(Fig. 1A). </a:t>
            </a:r>
            <a:endParaRPr lang="en-US" dirty="0" smtClean="0"/>
          </a:p>
          <a:p>
            <a:r>
              <a:rPr lang="en-US" b="1" dirty="0"/>
              <a:t>A: </a:t>
            </a:r>
            <a:r>
              <a:rPr lang="en-US" dirty="0"/>
              <a:t>Nissl stain. Note the prominent layer 4 due to the high density </a:t>
            </a:r>
            <a:r>
              <a:rPr lang="en-US" dirty="0" smtClean="0"/>
              <a:t>of small </a:t>
            </a:r>
            <a:r>
              <a:rPr lang="en-US" dirty="0"/>
              <a:t>granule cells</a:t>
            </a:r>
            <a:r>
              <a:rPr lang="en-US" dirty="0" smtClean="0"/>
              <a:t>.</a:t>
            </a:r>
          </a:p>
          <a:p>
            <a:r>
              <a:rPr lang="en-US" dirty="0" smtClean="0">
                <a:solidFill>
                  <a:srgbClr val="FF0000"/>
                </a:solidFill>
              </a:rPr>
              <a:t>Arrowhead</a:t>
            </a:r>
            <a:r>
              <a:rPr lang="en-US" dirty="0" smtClean="0">
                <a:solidFill>
                  <a:srgbClr val="00B050"/>
                </a:solidFill>
              </a:rPr>
              <a:t> </a:t>
            </a:r>
            <a:r>
              <a:rPr lang="en-US" dirty="0">
                <a:solidFill>
                  <a:srgbClr val="00B050"/>
                </a:solidFill>
              </a:rPr>
              <a:t>points to the distinct border </a:t>
            </a:r>
            <a:r>
              <a:rPr lang="en-US" dirty="0" smtClean="0">
                <a:solidFill>
                  <a:srgbClr val="00B050"/>
                </a:solidFill>
              </a:rPr>
              <a:t>between layers </a:t>
            </a:r>
            <a:r>
              <a:rPr lang="en-US" dirty="0">
                <a:solidFill>
                  <a:srgbClr val="00B050"/>
                </a:solidFill>
              </a:rPr>
              <a:t>4 and 5</a:t>
            </a:r>
            <a:r>
              <a:rPr lang="en-US" dirty="0" smtClean="0">
                <a:solidFill>
                  <a:srgbClr val="00B050"/>
                </a:solidFill>
              </a:rPr>
              <a:t>. </a:t>
            </a:r>
          </a:p>
          <a:p>
            <a:r>
              <a:rPr lang="en-US" dirty="0" smtClean="0"/>
              <a:t>Scale </a:t>
            </a:r>
            <a:r>
              <a:rPr lang="en-US" dirty="0"/>
              <a:t>bars  </a:t>
            </a:r>
            <a:r>
              <a:rPr lang="en-US" dirty="0">
                <a:solidFill>
                  <a:srgbClr val="00B0F0"/>
                </a:solidFill>
              </a:rPr>
              <a:t>100 </a:t>
            </a:r>
            <a:r>
              <a:rPr lang="en-US" dirty="0">
                <a:solidFill>
                  <a:srgbClr val="00B0F0"/>
                </a:solidFill>
              </a:rPr>
              <a:t>u</a:t>
            </a:r>
            <a:r>
              <a:rPr lang="en-US" dirty="0" smtClean="0">
                <a:solidFill>
                  <a:srgbClr val="00B0F0"/>
                </a:solidFill>
              </a:rPr>
              <a:t>m </a:t>
            </a:r>
            <a:r>
              <a:rPr lang="en-US" dirty="0">
                <a:solidFill>
                  <a:srgbClr val="00B0F0"/>
                </a:solidFill>
              </a:rPr>
              <a:t>in </a:t>
            </a:r>
            <a:r>
              <a:rPr lang="en-US" dirty="0" smtClean="0">
                <a:solidFill>
                  <a:srgbClr val="00B0F0"/>
                </a:solidFill>
              </a:rPr>
              <a:t>A</a:t>
            </a:r>
            <a:endParaRPr lang="en-US" dirty="0">
              <a:solidFill>
                <a:srgbClr val="00B0F0"/>
              </a:solidFill>
            </a:endParaRPr>
          </a:p>
        </p:txBody>
      </p:sp>
      <p:pic>
        <p:nvPicPr>
          <p:cNvPr id="4" name="Picture 3"/>
          <p:cNvPicPr>
            <a:picLocks noChangeAspect="1"/>
          </p:cNvPicPr>
          <p:nvPr/>
        </p:nvPicPr>
        <p:blipFill>
          <a:blip r:embed="rId2"/>
          <a:stretch>
            <a:fillRect/>
          </a:stretch>
        </p:blipFill>
        <p:spPr>
          <a:xfrm>
            <a:off x="5769430" y="1317118"/>
            <a:ext cx="6348531" cy="3510055"/>
          </a:xfrm>
          <a:prstGeom prst="rect">
            <a:avLst/>
          </a:prstGeom>
        </p:spPr>
      </p:pic>
    </p:spTree>
    <p:extLst>
      <p:ext uri="{BB962C8B-B14F-4D97-AF65-F5344CB8AC3E}">
        <p14:creationId xmlns:p14="http://schemas.microsoft.com/office/powerpoint/2010/main" val="1202368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730" y="280219"/>
            <a:ext cx="5515895" cy="5896744"/>
          </a:xfrm>
        </p:spPr>
        <p:txBody>
          <a:bodyPr>
            <a:normAutofit fontScale="92500" lnSpcReduction="10000"/>
          </a:bodyPr>
          <a:lstStyle/>
          <a:p>
            <a:r>
              <a:rPr lang="en-US" sz="2400" dirty="0"/>
              <a:t>A similar pattern was seen with cytochrome </a:t>
            </a:r>
            <a:r>
              <a:rPr lang="en-US" sz="2400" dirty="0">
                <a:solidFill>
                  <a:srgbClr val="00B050"/>
                </a:solidFill>
              </a:rPr>
              <a:t>oxidase staining (Fig. 1B). </a:t>
            </a:r>
            <a:endParaRPr lang="en-US" sz="2400" dirty="0" smtClean="0">
              <a:solidFill>
                <a:srgbClr val="00B050"/>
              </a:solidFill>
            </a:endParaRPr>
          </a:p>
          <a:p>
            <a:r>
              <a:rPr lang="en-US" sz="2400" dirty="0" smtClean="0"/>
              <a:t>Finally</a:t>
            </a:r>
            <a:r>
              <a:rPr lang="en-US" sz="2400" dirty="0"/>
              <a:t>, we used </a:t>
            </a:r>
            <a:r>
              <a:rPr lang="en-US" sz="2400" dirty="0">
                <a:solidFill>
                  <a:srgbClr val="00B050"/>
                </a:solidFill>
              </a:rPr>
              <a:t>myelin staining (Fig. 1C), </a:t>
            </a:r>
            <a:r>
              <a:rPr lang="en-US" sz="2400" dirty="0"/>
              <a:t>because the medial border of the primary visual cortex can be detected by myelin fibers extending perpendicularly to the cortical layers reaching layers 2/3, as well as by two myelin </a:t>
            </a:r>
            <a:r>
              <a:rPr lang="en-US" sz="2400" dirty="0" err="1"/>
              <a:t>plexi</a:t>
            </a:r>
            <a:r>
              <a:rPr lang="en-US" sz="2400" dirty="0"/>
              <a:t> extending horizontally in layers 4 and 5.</a:t>
            </a:r>
          </a:p>
          <a:p>
            <a:endParaRPr lang="en-US" dirty="0" smtClean="0"/>
          </a:p>
          <a:p>
            <a:r>
              <a:rPr lang="en-US" b="1" dirty="0"/>
              <a:t>B: </a:t>
            </a:r>
            <a:r>
              <a:rPr lang="en-US" dirty="0"/>
              <a:t>Cytochrome oxidase staining. </a:t>
            </a:r>
            <a:r>
              <a:rPr lang="en-US" dirty="0">
                <a:solidFill>
                  <a:srgbClr val="FF0000"/>
                </a:solidFill>
              </a:rPr>
              <a:t>Arrow</a:t>
            </a:r>
            <a:r>
              <a:rPr lang="en-US" dirty="0"/>
              <a:t> points to </a:t>
            </a:r>
            <a:r>
              <a:rPr lang="en-US" dirty="0" smtClean="0"/>
              <a:t>the intense </a:t>
            </a:r>
            <a:r>
              <a:rPr lang="en-US" dirty="0"/>
              <a:t>staining </a:t>
            </a:r>
            <a:r>
              <a:rPr lang="en-US" dirty="0">
                <a:solidFill>
                  <a:srgbClr val="00B050"/>
                </a:solidFill>
              </a:rPr>
              <a:t>near layer 4. </a:t>
            </a:r>
            <a:endParaRPr lang="en-US" dirty="0" smtClean="0">
              <a:solidFill>
                <a:srgbClr val="00B050"/>
              </a:solidFill>
            </a:endParaRPr>
          </a:p>
          <a:p>
            <a:r>
              <a:rPr lang="en-US" b="1" dirty="0" smtClean="0"/>
              <a:t>C</a:t>
            </a:r>
            <a:r>
              <a:rPr lang="en-US" b="1" dirty="0"/>
              <a:t>: </a:t>
            </a:r>
            <a:r>
              <a:rPr lang="en-US" dirty="0"/>
              <a:t>Myelin stain. </a:t>
            </a:r>
            <a:r>
              <a:rPr lang="en-US" dirty="0">
                <a:solidFill>
                  <a:srgbClr val="FF0000"/>
                </a:solidFill>
              </a:rPr>
              <a:t>Arrow</a:t>
            </a:r>
            <a:r>
              <a:rPr lang="en-US" dirty="0"/>
              <a:t> points to </a:t>
            </a:r>
            <a:r>
              <a:rPr lang="en-US" dirty="0" smtClean="0"/>
              <a:t>the </a:t>
            </a:r>
            <a:r>
              <a:rPr lang="en-US" dirty="0" smtClean="0">
                <a:solidFill>
                  <a:srgbClr val="00B050"/>
                </a:solidFill>
              </a:rPr>
              <a:t>medial </a:t>
            </a:r>
            <a:r>
              <a:rPr lang="en-US" dirty="0">
                <a:solidFill>
                  <a:srgbClr val="00B050"/>
                </a:solidFill>
              </a:rPr>
              <a:t>border of V1. </a:t>
            </a:r>
            <a:endParaRPr lang="en-US" dirty="0" smtClean="0">
              <a:solidFill>
                <a:srgbClr val="00B050"/>
              </a:solidFill>
            </a:endParaRPr>
          </a:p>
          <a:p>
            <a:r>
              <a:rPr lang="en-US" dirty="0" smtClean="0"/>
              <a:t>Scale </a:t>
            </a:r>
            <a:r>
              <a:rPr lang="en-US" dirty="0"/>
              <a:t>bars </a:t>
            </a:r>
            <a:r>
              <a:rPr lang="en-US" dirty="0" smtClean="0">
                <a:solidFill>
                  <a:srgbClr val="00B0F0"/>
                </a:solidFill>
              </a:rPr>
              <a:t>500 um </a:t>
            </a:r>
            <a:r>
              <a:rPr lang="en-US" dirty="0">
                <a:solidFill>
                  <a:srgbClr val="00B0F0"/>
                </a:solidFill>
              </a:rPr>
              <a:t>in B,C</a:t>
            </a:r>
            <a:r>
              <a:rPr lang="en-US" dirty="0"/>
              <a:t>.</a:t>
            </a:r>
            <a:endParaRPr lang="en-US" dirty="0"/>
          </a:p>
        </p:txBody>
      </p:sp>
      <p:pic>
        <p:nvPicPr>
          <p:cNvPr id="4" name="Picture 3"/>
          <p:cNvPicPr>
            <a:picLocks noChangeAspect="1"/>
          </p:cNvPicPr>
          <p:nvPr/>
        </p:nvPicPr>
        <p:blipFill>
          <a:blip r:embed="rId2"/>
          <a:stretch>
            <a:fillRect/>
          </a:stretch>
        </p:blipFill>
        <p:spPr>
          <a:xfrm>
            <a:off x="6296326" y="280219"/>
            <a:ext cx="5139925" cy="5928851"/>
          </a:xfrm>
          <a:prstGeom prst="rect">
            <a:avLst/>
          </a:prstGeom>
        </p:spPr>
      </p:pic>
    </p:spTree>
    <p:extLst>
      <p:ext uri="{BB962C8B-B14F-4D97-AF65-F5344CB8AC3E}">
        <p14:creationId xmlns:p14="http://schemas.microsoft.com/office/powerpoint/2010/main" val="347535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Lamina </a:t>
            </a:r>
            <a:r>
              <a:rPr lang="en-US" b="1" dirty="0"/>
              <a:t>structure of </a:t>
            </a:r>
            <a:r>
              <a:rPr lang="en-US" b="1" dirty="0" smtClean="0"/>
              <a:t>neocortex</a:t>
            </a:r>
            <a:endParaRPr lang="en-US" dirty="0"/>
          </a:p>
        </p:txBody>
      </p:sp>
      <p:pic>
        <p:nvPicPr>
          <p:cNvPr id="1026" name="Picture 2" descr="ISH of layer-specific ge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03" y="1514474"/>
            <a:ext cx="5468970" cy="52720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nibb.ac.jp/brish/Gallery/images/semaM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974" y="1690689"/>
            <a:ext cx="4670323" cy="50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159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89886" y="2500568"/>
            <a:ext cx="10515600" cy="4209947"/>
          </a:xfrm>
        </p:spPr>
        <p:txBody>
          <a:bodyPr>
            <a:normAutofit/>
          </a:bodyPr>
          <a:lstStyle/>
          <a:p>
            <a:r>
              <a:rPr lang="en-US" dirty="0"/>
              <a:t>We computed the current source density (CSD) from the </a:t>
            </a:r>
            <a:r>
              <a:rPr lang="en-US" dirty="0" smtClean="0"/>
              <a:t>second spatial </a:t>
            </a:r>
            <a:r>
              <a:rPr lang="en-US" dirty="0"/>
              <a:t>derivative of the local field potentials (</a:t>
            </a:r>
            <a:r>
              <a:rPr lang="en-US" dirty="0" err="1"/>
              <a:t>Mitzdorf</a:t>
            </a:r>
            <a:r>
              <a:rPr lang="en-US" dirty="0"/>
              <a:t> 1985) </a:t>
            </a:r>
            <a:r>
              <a:rPr lang="en-US" dirty="0" smtClean="0"/>
              <a:t>evoked by </a:t>
            </a:r>
            <a:r>
              <a:rPr lang="en-US" dirty="0"/>
              <a:t>a full-field checkerboard reversing in contrast</a:t>
            </a:r>
            <a:r>
              <a:rPr lang="en-US" dirty="0" smtClean="0"/>
              <a:t>.</a:t>
            </a:r>
          </a:p>
          <a:p>
            <a:endParaRPr lang="en-US" dirty="0"/>
          </a:p>
          <a:p>
            <a:r>
              <a:rPr lang="en-US" dirty="0" smtClean="0"/>
              <a:t>We determined </a:t>
            </a:r>
            <a:r>
              <a:rPr lang="en-US" dirty="0"/>
              <a:t>layer 4 as the center of the initial current sink (Maier et al</a:t>
            </a:r>
            <a:r>
              <a:rPr lang="en-US" dirty="0" smtClean="0"/>
              <a:t>.</a:t>
            </a:r>
            <a:r>
              <a:rPr lang="en-US" dirty="0"/>
              <a:t> 2011) and assigned recording sites to </a:t>
            </a:r>
            <a:r>
              <a:rPr lang="en-US" dirty="0" err="1"/>
              <a:t>supragranular</a:t>
            </a:r>
            <a:r>
              <a:rPr lang="en-US" dirty="0"/>
              <a:t>, granular, </a:t>
            </a:r>
            <a:r>
              <a:rPr lang="en-US" dirty="0" smtClean="0"/>
              <a:t>or </a:t>
            </a:r>
            <a:r>
              <a:rPr lang="en-US" dirty="0" err="1" smtClean="0"/>
              <a:t>infragranular</a:t>
            </a:r>
            <a:r>
              <a:rPr lang="en-US" dirty="0" smtClean="0"/>
              <a:t> </a:t>
            </a:r>
            <a:r>
              <a:rPr lang="en-US" dirty="0"/>
              <a:t>laminae.</a:t>
            </a:r>
            <a:endParaRPr lang="en-US" dirty="0" smtClean="0"/>
          </a:p>
          <a:p>
            <a:r>
              <a:rPr lang="en-US" dirty="0"/>
              <a:t>relative cortical depth, where 0 represents the middle </a:t>
            </a:r>
            <a:r>
              <a:rPr lang="en-US" dirty="0" smtClean="0"/>
              <a:t>of layer </a:t>
            </a:r>
            <a:r>
              <a:rPr lang="en-US" dirty="0"/>
              <a:t>4 as determined by CSD analysis.</a:t>
            </a:r>
            <a:endParaRPr lang="en-US" dirty="0"/>
          </a:p>
        </p:txBody>
      </p:sp>
      <p:pic>
        <p:nvPicPr>
          <p:cNvPr id="4" name="Picture 3"/>
          <p:cNvPicPr>
            <a:picLocks noChangeAspect="1"/>
          </p:cNvPicPr>
          <p:nvPr/>
        </p:nvPicPr>
        <p:blipFill>
          <a:blip r:embed="rId2"/>
          <a:stretch>
            <a:fillRect/>
          </a:stretch>
        </p:blipFill>
        <p:spPr>
          <a:xfrm>
            <a:off x="189886" y="195263"/>
            <a:ext cx="10248900" cy="1943253"/>
          </a:xfrm>
          <a:prstGeom prst="rect">
            <a:avLst/>
          </a:prstGeom>
        </p:spPr>
      </p:pic>
    </p:spTree>
    <p:extLst>
      <p:ext uri="{BB962C8B-B14F-4D97-AF65-F5344CB8AC3E}">
        <p14:creationId xmlns:p14="http://schemas.microsoft.com/office/powerpoint/2010/main" val="2603304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influence of cortical depth on neuronal responses in </a:t>
            </a:r>
            <a:r>
              <a:rPr lang="en-US" b="1" dirty="0" smtClean="0"/>
              <a:t>mouse visual cortex- preprint</a:t>
            </a:r>
            <a:endParaRPr lang="en-US" dirty="0"/>
          </a:p>
        </p:txBody>
      </p:sp>
      <p:sp>
        <p:nvSpPr>
          <p:cNvPr id="3" name="Content Placeholder 2"/>
          <p:cNvSpPr>
            <a:spLocks noGrp="1"/>
          </p:cNvSpPr>
          <p:nvPr>
            <p:ph idx="1"/>
          </p:nvPr>
        </p:nvSpPr>
        <p:spPr/>
        <p:txBody>
          <a:bodyPr>
            <a:normAutofit fontScale="92500" lnSpcReduction="10000"/>
          </a:bodyPr>
          <a:lstStyle/>
          <a:p>
            <a:r>
              <a:rPr lang="en-US" dirty="0"/>
              <a:t>We sought to determine how the response properties of neurons in mouse V1 depend on cortical depth</a:t>
            </a:r>
            <a:r>
              <a:rPr lang="en-US" dirty="0" smtClean="0"/>
              <a:t>.</a:t>
            </a:r>
          </a:p>
          <a:p>
            <a:r>
              <a:rPr lang="en-US" dirty="0"/>
              <a:t>Unlike in cats and primates where the thalamic inputs to the middle layers of </a:t>
            </a:r>
            <a:r>
              <a:rPr lang="en-US" dirty="0" smtClean="0"/>
              <a:t>cortex are </a:t>
            </a:r>
            <a:r>
              <a:rPr lang="en-US" dirty="0"/>
              <a:t>constrained within layer 4 (Gilbert and Wiesel, 1979; Friedlander and Martin, 1989), in mice </a:t>
            </a:r>
            <a:r>
              <a:rPr lang="en-US" dirty="0" smtClean="0"/>
              <a:t>the inputs </a:t>
            </a:r>
            <a:r>
              <a:rPr lang="en-US" dirty="0"/>
              <a:t>ramify extensively into layer 2/3 (Kondo and Ohki, </a:t>
            </a:r>
            <a:r>
              <a:rPr lang="en-US" dirty="0" smtClean="0"/>
              <a:t>2016; Sun </a:t>
            </a:r>
            <a:r>
              <a:rPr lang="en-US" dirty="0"/>
              <a:t>et al., 2016; Ji et al., </a:t>
            </a:r>
            <a:r>
              <a:rPr lang="en-US" dirty="0" smtClean="0"/>
              <a:t>2015; Nakamura </a:t>
            </a:r>
            <a:r>
              <a:rPr lang="en-US" dirty="0"/>
              <a:t>et al., 2007</a:t>
            </a:r>
            <a:r>
              <a:rPr lang="en-US" dirty="0" smtClean="0"/>
              <a:t>).</a:t>
            </a:r>
          </a:p>
          <a:p>
            <a:r>
              <a:rPr lang="en-US" dirty="0"/>
              <a:t>Based on the cell count and on the delineation of layers in </a:t>
            </a:r>
            <a:r>
              <a:rPr lang="en-US" dirty="0" smtClean="0"/>
              <a:t>the </a:t>
            </a:r>
            <a:r>
              <a:rPr lang="da-DK" dirty="0" smtClean="0"/>
              <a:t>literature </a:t>
            </a:r>
            <a:r>
              <a:rPr lang="da-DK" dirty="0"/>
              <a:t>(Kondo and Ohki, 2016; Sun et al., 2016; Durand et al., 2016; Ji et al., 2015), </a:t>
            </a:r>
            <a:r>
              <a:rPr lang="da-DK" dirty="0">
                <a:solidFill>
                  <a:srgbClr val="00B050"/>
                </a:solidFill>
              </a:rPr>
              <a:t>the </a:t>
            </a:r>
            <a:r>
              <a:rPr lang="da-DK" dirty="0" smtClean="0">
                <a:solidFill>
                  <a:srgbClr val="00B050"/>
                </a:solidFill>
              </a:rPr>
              <a:t>three </a:t>
            </a:r>
            <a:r>
              <a:rPr lang="en-US" dirty="0" smtClean="0">
                <a:solidFill>
                  <a:srgbClr val="00B050"/>
                </a:solidFill>
              </a:rPr>
              <a:t>superficial </a:t>
            </a:r>
            <a:r>
              <a:rPr lang="en-US" dirty="0">
                <a:solidFill>
                  <a:srgbClr val="00B050"/>
                </a:solidFill>
              </a:rPr>
              <a:t>depths (150 </a:t>
            </a:r>
            <a:r>
              <a:rPr lang="en-US" dirty="0" err="1">
                <a:solidFill>
                  <a:srgbClr val="00B050"/>
                </a:solidFill>
              </a:rPr>
              <a:t>μm</a:t>
            </a:r>
            <a:r>
              <a:rPr lang="en-US" dirty="0">
                <a:solidFill>
                  <a:srgbClr val="00B050"/>
                </a:solidFill>
              </a:rPr>
              <a:t>, 200 </a:t>
            </a:r>
            <a:r>
              <a:rPr lang="en-US" dirty="0" err="1">
                <a:solidFill>
                  <a:srgbClr val="00B050"/>
                </a:solidFill>
              </a:rPr>
              <a:t>μm</a:t>
            </a:r>
            <a:r>
              <a:rPr lang="en-US" dirty="0">
                <a:solidFill>
                  <a:srgbClr val="00B050"/>
                </a:solidFill>
              </a:rPr>
              <a:t>, and 250 </a:t>
            </a:r>
            <a:r>
              <a:rPr lang="en-US" dirty="0" err="1">
                <a:solidFill>
                  <a:srgbClr val="00B050"/>
                </a:solidFill>
              </a:rPr>
              <a:t>μm</a:t>
            </a:r>
            <a:r>
              <a:rPr lang="en-US" dirty="0">
                <a:solidFill>
                  <a:srgbClr val="00B050"/>
                </a:solidFill>
              </a:rPr>
              <a:t>) are within layer 2/3, the 350 </a:t>
            </a:r>
            <a:r>
              <a:rPr lang="en-US" dirty="0" err="1">
                <a:solidFill>
                  <a:srgbClr val="00B050"/>
                </a:solidFill>
              </a:rPr>
              <a:t>μm</a:t>
            </a:r>
            <a:r>
              <a:rPr lang="en-US" dirty="0">
                <a:solidFill>
                  <a:srgbClr val="00B050"/>
                </a:solidFill>
              </a:rPr>
              <a:t> depth is within </a:t>
            </a:r>
            <a:r>
              <a:rPr lang="en-US" dirty="0" smtClean="0">
                <a:solidFill>
                  <a:srgbClr val="00B050"/>
                </a:solidFill>
              </a:rPr>
              <a:t>layer 4</a:t>
            </a:r>
            <a:r>
              <a:rPr lang="en-US" dirty="0">
                <a:solidFill>
                  <a:srgbClr val="00B050"/>
                </a:solidFill>
              </a:rPr>
              <a:t>, and the 300 </a:t>
            </a:r>
            <a:r>
              <a:rPr lang="en-US" dirty="0" err="1">
                <a:solidFill>
                  <a:srgbClr val="00B050"/>
                </a:solidFill>
              </a:rPr>
              <a:t>μm</a:t>
            </a:r>
            <a:r>
              <a:rPr lang="en-US" dirty="0">
                <a:solidFill>
                  <a:srgbClr val="00B050"/>
                </a:solidFill>
              </a:rPr>
              <a:t> depth is near the border of layers 3 and 4 </a:t>
            </a:r>
            <a:r>
              <a:rPr lang="en-US" dirty="0"/>
              <a:t>and so is difficult to classify.</a:t>
            </a:r>
            <a:endParaRPr lang="en-US" dirty="0"/>
          </a:p>
        </p:txBody>
      </p:sp>
    </p:spTree>
    <p:extLst>
      <p:ext uri="{BB962C8B-B14F-4D97-AF65-F5344CB8AC3E}">
        <p14:creationId xmlns:p14="http://schemas.microsoft.com/office/powerpoint/2010/main" val="526612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007" y="245030"/>
            <a:ext cx="10515600" cy="1996632"/>
          </a:xfrm>
        </p:spPr>
      </p:pic>
      <p:pic>
        <p:nvPicPr>
          <p:cNvPr id="6" name="Picture 5"/>
          <p:cNvPicPr>
            <a:picLocks noChangeAspect="1"/>
          </p:cNvPicPr>
          <p:nvPr/>
        </p:nvPicPr>
        <p:blipFill>
          <a:blip r:embed="rId3"/>
          <a:stretch>
            <a:fillRect/>
          </a:stretch>
        </p:blipFill>
        <p:spPr>
          <a:xfrm>
            <a:off x="550453" y="2361757"/>
            <a:ext cx="5545547" cy="4044403"/>
          </a:xfrm>
          <a:prstGeom prst="rect">
            <a:avLst/>
          </a:prstGeom>
        </p:spPr>
      </p:pic>
    </p:spTree>
    <p:extLst>
      <p:ext uri="{BB962C8B-B14F-4D97-AF65-F5344CB8AC3E}">
        <p14:creationId xmlns:p14="http://schemas.microsoft.com/office/powerpoint/2010/main" val="2098386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3215148"/>
            <a:ext cx="10515600" cy="3065054"/>
          </a:xfrm>
        </p:spPr>
        <p:txBody>
          <a:bodyPr/>
          <a:lstStyle/>
          <a:p>
            <a:r>
              <a:rPr lang="en-US" dirty="0"/>
              <a:t>For 20 of 25 experiments, the </a:t>
            </a:r>
            <a:r>
              <a:rPr lang="en-US" dirty="0" smtClean="0"/>
              <a:t>laminar location </a:t>
            </a:r>
            <a:r>
              <a:rPr lang="en-US" dirty="0"/>
              <a:t>of cortical neurons was determined by comparing the </a:t>
            </a:r>
            <a:r>
              <a:rPr lang="en-US" dirty="0" smtClean="0"/>
              <a:t>location of </a:t>
            </a:r>
            <a:r>
              <a:rPr lang="en-US" dirty="0"/>
              <a:t>recording sites relative to the tip with the laminar boundaries from </a:t>
            </a:r>
            <a:r>
              <a:rPr lang="en-US" dirty="0" smtClean="0"/>
              <a:t>the DAPI </a:t>
            </a:r>
            <a:r>
              <a:rPr lang="en-US" dirty="0"/>
              <a:t>staining. The mean depth for each layer was 125.62  9.77 (</a:t>
            </a:r>
            <a:r>
              <a:rPr lang="en-US" dirty="0" smtClean="0"/>
              <a:t>layer 1</a:t>
            </a:r>
            <a:r>
              <a:rPr lang="en-US" dirty="0"/>
              <a:t>), 22111.32 (layer 2/3), 140.26.11 (layer 4), 245.29.27 (layer 5</a:t>
            </a:r>
            <a:r>
              <a:rPr lang="en-US" dirty="0" smtClean="0"/>
              <a:t>), and </a:t>
            </a:r>
            <a:r>
              <a:rPr lang="en-US" dirty="0"/>
              <a:t>210.29.05m(layer 6</a:t>
            </a:r>
            <a:r>
              <a:rPr lang="en-US" dirty="0" smtClean="0"/>
              <a:t>).</a:t>
            </a:r>
          </a:p>
          <a:p>
            <a:r>
              <a:rPr lang="en-US" dirty="0" smtClean="0"/>
              <a:t>Fig1: This </a:t>
            </a:r>
            <a:r>
              <a:rPr lang="en-US" dirty="0"/>
              <a:t>single shank probe </a:t>
            </a:r>
            <a:r>
              <a:rPr lang="en-US" dirty="0" smtClean="0"/>
              <a:t>covers 620 </a:t>
            </a:r>
            <a:r>
              <a:rPr lang="en-US" dirty="0"/>
              <a:t>m of cortical depth, allowing recording in layers </a:t>
            </a:r>
            <a:r>
              <a:rPr lang="en-US" dirty="0" smtClean="0"/>
              <a:t>2/3 through </a:t>
            </a:r>
            <a:r>
              <a:rPr lang="en-US" dirty="0"/>
              <a:t>6</a:t>
            </a:r>
            <a:endParaRPr lang="en-US" dirty="0"/>
          </a:p>
        </p:txBody>
      </p:sp>
      <p:pic>
        <p:nvPicPr>
          <p:cNvPr id="4" name="Picture 3"/>
          <p:cNvPicPr>
            <a:picLocks noChangeAspect="1"/>
          </p:cNvPicPr>
          <p:nvPr/>
        </p:nvPicPr>
        <p:blipFill>
          <a:blip r:embed="rId2"/>
          <a:stretch>
            <a:fillRect/>
          </a:stretch>
        </p:blipFill>
        <p:spPr>
          <a:xfrm>
            <a:off x="838200" y="152400"/>
            <a:ext cx="6967845" cy="2841119"/>
          </a:xfrm>
          <a:prstGeom prst="rect">
            <a:avLst/>
          </a:prstGeom>
        </p:spPr>
      </p:pic>
    </p:spTree>
    <p:extLst>
      <p:ext uri="{BB962C8B-B14F-4D97-AF65-F5344CB8AC3E}">
        <p14:creationId xmlns:p14="http://schemas.microsoft.com/office/powerpoint/2010/main" val="352168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4618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Recording sites between 0.7 and 0.1 mm below the 4c/5 boundary were assigned to the deep layers, sites between 0 and 0.2 mm above the boundary were assigned to layer 4c, sites between 0.3 and 0.5 mm were assigned to upper layer 4 (which we refer to as layer 4ab), and sites more than 0.5 mm above the boundary were assigned to the superficial layers. Recording sites more than 0.7 mm below or more than 1.1 mm above the boundary were removed from the analysis because we did not obtain sufficient data from these very deep and very shallow locations (14.9% of all recording sites).</a:t>
            </a:r>
          </a:p>
        </p:txBody>
      </p:sp>
    </p:spTree>
    <p:extLst>
      <p:ext uri="{BB962C8B-B14F-4D97-AF65-F5344CB8AC3E}">
        <p14:creationId xmlns:p14="http://schemas.microsoft.com/office/powerpoint/2010/main" val="947744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5"/>
            <a:ext cx="4725397" cy="4351338"/>
          </a:xfrm>
        </p:spPr>
        <p:txBody>
          <a:bodyPr/>
          <a:lstStyle/>
          <a:p>
            <a:r>
              <a:rPr lang="en-US" dirty="0" smtClean="0"/>
              <a:t>Here: </a:t>
            </a:r>
            <a:r>
              <a:rPr lang="en-US" dirty="0"/>
              <a:t>examined the role of the layers in the primary </a:t>
            </a:r>
            <a:r>
              <a:rPr lang="en-US" dirty="0">
                <a:hlinkClick r:id="rId2" tooltip="Learn more about visual cortex from ScienceDirect's AI-generated Topic Pages"/>
              </a:rPr>
              <a:t>visual cortex</a:t>
            </a:r>
            <a:r>
              <a:rPr lang="en-US" dirty="0"/>
              <a:t> (V1) of monkeys. </a:t>
            </a:r>
          </a:p>
        </p:txBody>
      </p:sp>
      <p:pic>
        <p:nvPicPr>
          <p:cNvPr id="1026" name="Picture 2" descr="https://ars.els-cdn.com/content/image/1-s2.0-S0960982213011299-fx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597" y="365125"/>
            <a:ext cx="5918654" cy="579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463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V1 receives feedforward connections from the </a:t>
            </a:r>
            <a:r>
              <a:rPr lang="en-US" dirty="0">
                <a:hlinkClick r:id="rId2" tooltip="Learn more about lateral geniculate nucleus from ScienceDirect's AI-generated Topic Pages"/>
              </a:rPr>
              <a:t>lateral geniculate nucleus</a:t>
            </a:r>
            <a:r>
              <a:rPr lang="en-US" dirty="0"/>
              <a:t> (LGN) that terminate primarily </a:t>
            </a:r>
            <a:r>
              <a:rPr lang="en-US" dirty="0">
                <a:solidFill>
                  <a:srgbClr val="00B050"/>
                </a:solidFill>
              </a:rPr>
              <a:t>in layers 4 and 6 </a:t>
            </a:r>
            <a:r>
              <a:rPr lang="en-US" dirty="0" smtClean="0"/>
              <a:t>.</a:t>
            </a:r>
          </a:p>
          <a:p>
            <a:endParaRPr lang="en-US" dirty="0"/>
          </a:p>
          <a:p>
            <a:r>
              <a:rPr lang="en-US" dirty="0"/>
              <a:t>there are horizontal connections between the V1 columns that are present in all layers but predominantly </a:t>
            </a:r>
            <a:r>
              <a:rPr lang="en-US" dirty="0">
                <a:solidFill>
                  <a:srgbClr val="00B050"/>
                </a:solidFill>
              </a:rPr>
              <a:t>terminate in upper layer 4 </a:t>
            </a:r>
            <a:r>
              <a:rPr lang="en-US" dirty="0"/>
              <a:t>and the superficial </a:t>
            </a:r>
            <a:r>
              <a:rPr lang="en-US" dirty="0" smtClean="0"/>
              <a:t>layers</a:t>
            </a:r>
          </a:p>
          <a:p>
            <a:endParaRPr lang="en-US" dirty="0" smtClean="0"/>
          </a:p>
          <a:p>
            <a:r>
              <a:rPr lang="en-US" dirty="0" smtClean="0"/>
              <a:t>there </a:t>
            </a:r>
            <a:r>
              <a:rPr lang="en-US" dirty="0"/>
              <a:t>are </a:t>
            </a:r>
            <a:r>
              <a:rPr lang="en-US" dirty="0">
                <a:solidFill>
                  <a:srgbClr val="00B050"/>
                </a:solidFill>
              </a:rPr>
              <a:t>feedback</a:t>
            </a:r>
            <a:r>
              <a:rPr lang="en-US" dirty="0"/>
              <a:t> connections from higher visual areas, which terminate primarily in layers 1 and 5 and </a:t>
            </a:r>
            <a:r>
              <a:rPr lang="en-US" dirty="0">
                <a:solidFill>
                  <a:srgbClr val="00B050"/>
                </a:solidFill>
              </a:rPr>
              <a:t>tend to avoid layer 4</a:t>
            </a:r>
            <a:endParaRPr lang="en-US" dirty="0" smtClean="0">
              <a:solidFill>
                <a:srgbClr val="00B050"/>
              </a:solidFill>
            </a:endParaRPr>
          </a:p>
          <a:p>
            <a:endParaRPr lang="en-US" dirty="0"/>
          </a:p>
        </p:txBody>
      </p:sp>
    </p:spTree>
    <p:extLst>
      <p:ext uri="{BB962C8B-B14F-4D97-AF65-F5344CB8AC3E}">
        <p14:creationId xmlns:p14="http://schemas.microsoft.com/office/powerpoint/2010/main" val="3238982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To determine the role of the layers, we used a texture-segmentation task </a:t>
            </a:r>
            <a:r>
              <a:rPr lang="en-US" dirty="0" smtClean="0"/>
              <a:t>, </a:t>
            </a:r>
            <a:r>
              <a:rPr lang="en-US" dirty="0"/>
              <a:t>because </a:t>
            </a:r>
            <a:r>
              <a:rPr lang="en-US" dirty="0" smtClean="0"/>
              <a:t>studies </a:t>
            </a:r>
            <a:r>
              <a:rPr lang="en-US" dirty="0"/>
              <a:t>have suggested that cortical processing in this task consists of a number of processing phases for which feedforward, horizontal, and feedback connections play different roles.</a:t>
            </a:r>
          </a:p>
        </p:txBody>
      </p:sp>
    </p:spTree>
    <p:extLst>
      <p:ext uri="{BB962C8B-B14F-4D97-AF65-F5344CB8AC3E}">
        <p14:creationId xmlns:p14="http://schemas.microsoft.com/office/powerpoint/2010/main" val="3567916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https://ars.els-cdn.com/content/image/1-s2.0-S0960982213011299-g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38" y="268653"/>
            <a:ext cx="8216538" cy="612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9950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4047</TotalTime>
  <Words>1313</Words>
  <Application>Microsoft Office PowerPoint</Application>
  <PresentationFormat>Widescreen</PresentationFormat>
  <Paragraphs>71</Paragraphs>
  <Slides>41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Stringer-paper1</vt:lpstr>
      <vt:lpstr>Stringer-paper2</vt:lpstr>
      <vt:lpstr>PowerPoint Presentation</vt:lpstr>
      <vt:lpstr>PowerPoint Presentation</vt:lpstr>
      <vt:lpstr>PowerPoint Presentation</vt:lpstr>
      <vt:lpstr>PowerPoint Presentation</vt:lpstr>
      <vt:lpstr>PowerPoint Presentation</vt:lpstr>
      <vt:lpstr>Lamina structure of neocortex</vt:lpstr>
      <vt:lpstr>PowerPoint Presentation</vt:lpstr>
      <vt:lpstr>The influence of cortical depth on neuronal responses in mouse visual cortex- preprint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62</cp:revision>
  <dcterms:created xsi:type="dcterms:W3CDTF">2022-08-16T18:06:27Z</dcterms:created>
  <dcterms:modified xsi:type="dcterms:W3CDTF">2022-08-30T01:16:58Z</dcterms:modified>
</cp:coreProperties>
</file>